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Raleway SemiBold"/>
      <p:regular r:id="rId24"/>
      <p:bold r:id="rId25"/>
      <p:italic r:id="rId26"/>
      <p:boldItalic r:id="rId27"/>
    </p:embeddedFont>
    <p:embeddedFont>
      <p:font typeface="Oxygen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alewaySemiBold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SemiBold-italic.fntdata"/><Relationship Id="rId25" Type="http://schemas.openxmlformats.org/officeDocument/2006/relationships/font" Target="fonts/RalewaySemiBold-bold.fntdata"/><Relationship Id="rId28" Type="http://schemas.openxmlformats.org/officeDocument/2006/relationships/font" Target="fonts/Oxygen-regular.fntdata"/><Relationship Id="rId27" Type="http://schemas.openxmlformats.org/officeDocument/2006/relationships/font" Target="fonts/Raleway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xygen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e2e2631d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e2e2631d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e2e2631d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e2e2631d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e2e2631d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e2e2631d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e2e2631d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e2e2631d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e2e2631d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e2e2631d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e2e2631d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e2e2631d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ce2e2631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ce2e2631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e2e2631d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e2e2631d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e2e2631d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e2e2631d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ce2e2631d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ce2e2631d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ce2e2631d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ce2e2631d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e2e2631d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ce2e2631d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e2e2631d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e2e2631d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4A6B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55775" l="0" r="1127" t="0"/>
          <a:stretch/>
        </p:blipFill>
        <p:spPr>
          <a:xfrm>
            <a:off x="0" y="1099650"/>
            <a:ext cx="9144000" cy="4043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1655400" y="-760500"/>
            <a:ext cx="5833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AC047"/>
                </a:solidFill>
                <a:latin typeface="Raleway"/>
                <a:ea typeface="Raleway"/>
                <a:cs typeface="Raleway"/>
                <a:sym typeface="Raleway"/>
              </a:rPr>
              <a:t>Tennis Oracle</a:t>
            </a:r>
            <a:endParaRPr b="1">
              <a:solidFill>
                <a:srgbClr val="FAC04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229450" y="1292100"/>
            <a:ext cx="48273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AC047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By: Pranet Allu, Oliver Peralta, Pieter Alley</a:t>
            </a:r>
            <a:endParaRPr sz="1800">
              <a:solidFill>
                <a:srgbClr val="FAC047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6325"/>
            <a:ext cx="5008866" cy="42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3727400" y="1587475"/>
            <a:ext cx="50088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&lt;Collecting player data from dictionaries into data frames</a:t>
            </a:r>
            <a:endParaRPr b="1" sz="24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25" y="879700"/>
            <a:ext cx="5977601" cy="4015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/>
        </p:nvSpPr>
        <p:spPr>
          <a:xfrm>
            <a:off x="4449100" y="1711375"/>
            <a:ext cx="4578000" cy="9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&lt;Doing the same for player 2</a:t>
            </a:r>
            <a:endParaRPr b="1" sz="24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2089325" y="3943125"/>
            <a:ext cx="4752300" cy="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&lt;Target: Who won the game?</a:t>
            </a:r>
            <a:endParaRPr b="1" sz="24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Modeling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 rotWithShape="1">
          <a:blip r:embed="rId3">
            <a:alphaModFix/>
          </a:blip>
          <a:srcRect b="67186" l="0" r="0" t="3209"/>
          <a:stretch/>
        </p:blipFill>
        <p:spPr>
          <a:xfrm>
            <a:off x="152400" y="952375"/>
            <a:ext cx="8839199" cy="4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0" l="0" r="0" t="64370"/>
          <a:stretch/>
        </p:blipFill>
        <p:spPr>
          <a:xfrm>
            <a:off x="110200" y="1802321"/>
            <a:ext cx="8839199" cy="57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 txBox="1"/>
          <p:nvPr/>
        </p:nvSpPr>
        <p:spPr>
          <a:xfrm>
            <a:off x="1912950" y="1280225"/>
            <a:ext cx="56229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^</a:t>
            </a: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Splitting</a:t>
            </a: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 the data into training and testing sets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819375" y="2330600"/>
            <a:ext cx="76302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^Creating </a:t>
            </a: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logistic</a:t>
            </a: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 regression model and fitting it to the training data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grpSp>
        <p:nvGrpSpPr>
          <p:cNvPr id="143" name="Google Shape;143;p24"/>
          <p:cNvGrpSpPr/>
          <p:nvPr/>
        </p:nvGrpSpPr>
        <p:grpSpPr>
          <a:xfrm>
            <a:off x="1545657" y="2910189"/>
            <a:ext cx="6052702" cy="2072195"/>
            <a:chOff x="1351850" y="3123800"/>
            <a:chExt cx="4582950" cy="1565575"/>
          </a:xfrm>
        </p:grpSpPr>
        <p:sp>
          <p:nvSpPr>
            <p:cNvPr id="144" name="Google Shape;144;p24"/>
            <p:cNvSpPr/>
            <p:nvPr/>
          </p:nvSpPr>
          <p:spPr>
            <a:xfrm rot="5400000">
              <a:off x="637234" y="3838550"/>
              <a:ext cx="1501800" cy="72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1351850" y="4625475"/>
              <a:ext cx="4580400" cy="6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1351850" y="3123800"/>
              <a:ext cx="4580400" cy="6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 rot="5400000">
              <a:off x="5116700" y="3869600"/>
              <a:ext cx="1563900" cy="72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 rot="5400000">
              <a:off x="2863842" y="3873538"/>
              <a:ext cx="1559100" cy="72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1351850" y="3381737"/>
              <a:ext cx="4580400" cy="6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1351850" y="4328159"/>
              <a:ext cx="4580400" cy="6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 rot="5400000">
              <a:off x="1590059" y="3838505"/>
              <a:ext cx="963000" cy="72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 rot="5400000">
              <a:off x="4733725" y="3838505"/>
              <a:ext cx="963000" cy="72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2107603" y="3874637"/>
              <a:ext cx="3071400" cy="6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Results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9" name="Google Shape;159;p25"/>
          <p:cNvPicPr preferRelativeResize="0"/>
          <p:nvPr/>
        </p:nvPicPr>
        <p:blipFill rotWithShape="1">
          <a:blip r:embed="rId3">
            <a:alphaModFix/>
          </a:blip>
          <a:srcRect b="0" l="0" r="0" t="80112"/>
          <a:stretch/>
        </p:blipFill>
        <p:spPr>
          <a:xfrm>
            <a:off x="-48800" y="910624"/>
            <a:ext cx="6521551" cy="8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 rotWithShape="1">
          <a:blip r:embed="rId3">
            <a:alphaModFix/>
          </a:blip>
          <a:srcRect b="30114" l="0" r="29468" t="39553"/>
          <a:stretch/>
        </p:blipFill>
        <p:spPr>
          <a:xfrm>
            <a:off x="4209250" y="2259175"/>
            <a:ext cx="4599799" cy="12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b="86830" l="3744" r="46982" t="0"/>
          <a:stretch/>
        </p:blipFill>
        <p:spPr>
          <a:xfrm>
            <a:off x="2239925" y="1756775"/>
            <a:ext cx="3213375" cy="56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/>
        </p:nvSpPr>
        <p:spPr>
          <a:xfrm>
            <a:off x="418750" y="2571750"/>
            <a:ext cx="3790500" cy="24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Our model has an accuracy of ~70%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Which is better than a coin toss, and can be improved with more data and parameters.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/>
        </p:nvSpPr>
        <p:spPr>
          <a:xfrm>
            <a:off x="2170200" y="1786700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Thanks for watching :D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8" name="Google Shape;168;p26"/>
          <p:cNvGrpSpPr/>
          <p:nvPr/>
        </p:nvGrpSpPr>
        <p:grpSpPr>
          <a:xfrm rot="953359">
            <a:off x="-505863" y="141977"/>
            <a:ext cx="6829298" cy="4994682"/>
            <a:chOff x="3749360" y="3339384"/>
            <a:chExt cx="4231105" cy="3699555"/>
          </a:xfrm>
        </p:grpSpPr>
        <p:pic>
          <p:nvPicPr>
            <p:cNvPr id="169" name="Google Shape;169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081354">
              <a:off x="3914959" y="4289181"/>
              <a:ext cx="3899907" cy="17999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26"/>
            <p:cNvSpPr/>
            <p:nvPr/>
          </p:nvSpPr>
          <p:spPr>
            <a:xfrm>
              <a:off x="7485898" y="3810042"/>
              <a:ext cx="374678" cy="374089"/>
            </a:xfrm>
            <a:custGeom>
              <a:rect b="b" l="l" r="r" t="t"/>
              <a:pathLst>
                <a:path extrusionOk="0" h="12709" w="12729">
                  <a:moveTo>
                    <a:pt x="7089" y="894"/>
                  </a:moveTo>
                  <a:lnTo>
                    <a:pt x="7089" y="894"/>
                  </a:lnTo>
                  <a:cubicBezTo>
                    <a:pt x="8160" y="989"/>
                    <a:pt x="9137" y="1461"/>
                    <a:pt x="9956" y="2186"/>
                  </a:cubicBezTo>
                  <a:lnTo>
                    <a:pt x="8192" y="3950"/>
                  </a:lnTo>
                  <a:cubicBezTo>
                    <a:pt x="7436" y="3099"/>
                    <a:pt x="7089" y="1934"/>
                    <a:pt x="7089" y="894"/>
                  </a:cubicBezTo>
                  <a:close/>
                  <a:moveTo>
                    <a:pt x="10555" y="2721"/>
                  </a:moveTo>
                  <a:cubicBezTo>
                    <a:pt x="11248" y="3572"/>
                    <a:pt x="11689" y="4549"/>
                    <a:pt x="11847" y="5620"/>
                  </a:cubicBezTo>
                  <a:cubicBezTo>
                    <a:pt x="10775" y="5620"/>
                    <a:pt x="9673" y="5242"/>
                    <a:pt x="8791" y="4486"/>
                  </a:cubicBezTo>
                  <a:lnTo>
                    <a:pt x="10555" y="2721"/>
                  </a:lnTo>
                  <a:close/>
                  <a:moveTo>
                    <a:pt x="6270" y="831"/>
                  </a:moveTo>
                  <a:cubicBezTo>
                    <a:pt x="6207" y="2154"/>
                    <a:pt x="6680" y="3477"/>
                    <a:pt x="7593" y="4549"/>
                  </a:cubicBezTo>
                  <a:lnTo>
                    <a:pt x="6365" y="5777"/>
                  </a:lnTo>
                  <a:lnTo>
                    <a:pt x="2805" y="2186"/>
                  </a:lnTo>
                  <a:cubicBezTo>
                    <a:pt x="3781" y="1304"/>
                    <a:pt x="5010" y="831"/>
                    <a:pt x="6270" y="831"/>
                  </a:cubicBezTo>
                  <a:close/>
                  <a:moveTo>
                    <a:pt x="2206" y="2721"/>
                  </a:moveTo>
                  <a:lnTo>
                    <a:pt x="5798" y="6313"/>
                  </a:lnTo>
                  <a:lnTo>
                    <a:pt x="4569" y="7542"/>
                  </a:lnTo>
                  <a:cubicBezTo>
                    <a:pt x="3648" y="6620"/>
                    <a:pt x="2337" y="6028"/>
                    <a:pt x="958" y="6028"/>
                  </a:cubicBezTo>
                  <a:cubicBezTo>
                    <a:pt x="923" y="6028"/>
                    <a:pt x="887" y="6029"/>
                    <a:pt x="851" y="6029"/>
                  </a:cubicBezTo>
                  <a:cubicBezTo>
                    <a:pt x="946" y="4864"/>
                    <a:pt x="1387" y="3666"/>
                    <a:pt x="2206" y="2721"/>
                  </a:cubicBezTo>
                  <a:close/>
                  <a:moveTo>
                    <a:pt x="8192" y="5147"/>
                  </a:moveTo>
                  <a:cubicBezTo>
                    <a:pt x="9263" y="6029"/>
                    <a:pt x="10586" y="6470"/>
                    <a:pt x="11878" y="6470"/>
                  </a:cubicBezTo>
                  <a:cubicBezTo>
                    <a:pt x="11847" y="7699"/>
                    <a:pt x="11405" y="8959"/>
                    <a:pt x="10555" y="9936"/>
                  </a:cubicBezTo>
                  <a:lnTo>
                    <a:pt x="6963" y="6344"/>
                  </a:lnTo>
                  <a:lnTo>
                    <a:pt x="8192" y="5147"/>
                  </a:lnTo>
                  <a:close/>
                  <a:moveTo>
                    <a:pt x="1027" y="6910"/>
                  </a:moveTo>
                  <a:cubicBezTo>
                    <a:pt x="2180" y="6910"/>
                    <a:pt x="3239" y="7378"/>
                    <a:pt x="4002" y="8172"/>
                  </a:cubicBezTo>
                  <a:lnTo>
                    <a:pt x="2206" y="9967"/>
                  </a:lnTo>
                  <a:cubicBezTo>
                    <a:pt x="1450" y="9117"/>
                    <a:pt x="1009" y="8046"/>
                    <a:pt x="914" y="6911"/>
                  </a:cubicBezTo>
                  <a:cubicBezTo>
                    <a:pt x="952" y="6910"/>
                    <a:pt x="989" y="6910"/>
                    <a:pt x="1027" y="6910"/>
                  </a:cubicBezTo>
                  <a:close/>
                  <a:moveTo>
                    <a:pt x="4537" y="8770"/>
                  </a:moveTo>
                  <a:cubicBezTo>
                    <a:pt x="5104" y="9652"/>
                    <a:pt x="5325" y="10692"/>
                    <a:pt x="5199" y="11700"/>
                  </a:cubicBezTo>
                  <a:cubicBezTo>
                    <a:pt x="4285" y="11511"/>
                    <a:pt x="3498" y="11133"/>
                    <a:pt x="2805" y="10503"/>
                  </a:cubicBezTo>
                  <a:lnTo>
                    <a:pt x="4537" y="8770"/>
                  </a:lnTo>
                  <a:close/>
                  <a:moveTo>
                    <a:pt x="6365" y="6911"/>
                  </a:moveTo>
                  <a:lnTo>
                    <a:pt x="9956" y="10503"/>
                  </a:lnTo>
                  <a:cubicBezTo>
                    <a:pt x="8948" y="11399"/>
                    <a:pt x="7716" y="11847"/>
                    <a:pt x="6481" y="11847"/>
                  </a:cubicBezTo>
                  <a:cubicBezTo>
                    <a:pt x="6327" y="11847"/>
                    <a:pt x="6172" y="11840"/>
                    <a:pt x="6018" y="11826"/>
                  </a:cubicBezTo>
                  <a:cubicBezTo>
                    <a:pt x="6176" y="10566"/>
                    <a:pt x="5892" y="9274"/>
                    <a:pt x="5104" y="8172"/>
                  </a:cubicBezTo>
                  <a:lnTo>
                    <a:pt x="6365" y="6911"/>
                  </a:lnTo>
                  <a:close/>
                  <a:moveTo>
                    <a:pt x="6349" y="0"/>
                  </a:moveTo>
                  <a:cubicBezTo>
                    <a:pt x="2842" y="0"/>
                    <a:pt x="1" y="2821"/>
                    <a:pt x="1" y="6344"/>
                  </a:cubicBezTo>
                  <a:cubicBezTo>
                    <a:pt x="1" y="9873"/>
                    <a:pt x="2836" y="12708"/>
                    <a:pt x="6333" y="12708"/>
                  </a:cubicBezTo>
                  <a:cubicBezTo>
                    <a:pt x="9830" y="12708"/>
                    <a:pt x="12666" y="9873"/>
                    <a:pt x="12666" y="6344"/>
                  </a:cubicBezTo>
                  <a:cubicBezTo>
                    <a:pt x="12729" y="2973"/>
                    <a:pt x="10082" y="201"/>
                    <a:pt x="6743" y="12"/>
                  </a:cubicBezTo>
                  <a:cubicBezTo>
                    <a:pt x="6611" y="4"/>
                    <a:pt x="6479" y="0"/>
                    <a:pt x="6349" y="0"/>
                  </a:cubicBezTo>
                  <a:close/>
                </a:path>
              </a:pathLst>
            </a:custGeom>
            <a:solidFill>
              <a:srgbClr val="B2D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5288125" y="3594104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2" name="Google Shape;172;p26"/>
            <p:cNvSpPr/>
            <p:nvPr/>
          </p:nvSpPr>
          <p:spPr>
            <a:xfrm>
              <a:off x="5288125" y="3648029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73" name="Google Shape;173;p26"/>
            <p:cNvSpPr/>
            <p:nvPr/>
          </p:nvSpPr>
          <p:spPr>
            <a:xfrm>
              <a:off x="5232675" y="3699229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D9D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71500"/>
            <a:ext cx="4572001" cy="45720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3741600" y="175625"/>
            <a:ext cx="166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20">
                <a:solidFill>
                  <a:srgbClr val="1C4587"/>
                </a:solidFill>
                <a:latin typeface="Raleway"/>
                <a:ea typeface="Raleway"/>
                <a:cs typeface="Raleway"/>
                <a:sym typeface="Raleway"/>
              </a:rPr>
              <a:t>Goal</a:t>
            </a:r>
            <a:endParaRPr b="1" sz="4820">
              <a:solidFill>
                <a:srgbClr val="1C458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Oxygen"/>
              <a:buChar char="●"/>
            </a:pPr>
            <a:r>
              <a:rPr b="1" lang="en" sz="2000">
                <a:solidFill>
                  <a:srgbClr val="1C4587"/>
                </a:solidFill>
                <a:latin typeface="Oxygen"/>
                <a:ea typeface="Oxygen"/>
                <a:cs typeface="Oxygen"/>
                <a:sym typeface="Oxygen"/>
              </a:rPr>
              <a:t>Create a model that can consistently predict the outcome of a tennis match</a:t>
            </a:r>
            <a:endParaRPr b="1" sz="2000">
              <a:solidFill>
                <a:srgbClr val="1C4587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Oxygen"/>
              <a:buChar char="●"/>
            </a:pPr>
            <a:r>
              <a:rPr b="1" lang="en" sz="2000">
                <a:solidFill>
                  <a:srgbClr val="1C4587"/>
                </a:solidFill>
                <a:latin typeface="Oxygen"/>
                <a:ea typeface="Oxygen"/>
                <a:cs typeface="Oxygen"/>
                <a:sym typeface="Oxygen"/>
              </a:rPr>
              <a:t>Use web scraping and machine learning to collect and process match data and rankings</a:t>
            </a:r>
            <a:endParaRPr b="1" sz="2000">
              <a:solidFill>
                <a:srgbClr val="1C4587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Oxygen"/>
              <a:buChar char="●"/>
            </a:pPr>
            <a:r>
              <a:rPr b="1" lang="en" sz="2000">
                <a:solidFill>
                  <a:srgbClr val="1C4587"/>
                </a:solidFill>
                <a:latin typeface="Oxygen"/>
                <a:ea typeface="Oxygen"/>
                <a:cs typeface="Oxygen"/>
                <a:sym typeface="Oxygen"/>
              </a:rPr>
              <a:t>Analyze match data for patterns in winner and losers.</a:t>
            </a:r>
            <a:endParaRPr b="1" sz="2000">
              <a:solidFill>
                <a:srgbClr val="1C4587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Dependencies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800" y="889200"/>
            <a:ext cx="5623975" cy="390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913" y="824088"/>
            <a:ext cx="6730175" cy="24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170200" y="81950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4">
            <a:alphaModFix/>
          </a:blip>
          <a:srcRect b="0" l="0" r="0" t="9551"/>
          <a:stretch/>
        </p:blipFill>
        <p:spPr>
          <a:xfrm>
            <a:off x="1268750" y="3154525"/>
            <a:ext cx="5430875" cy="12597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1310975" y="4445000"/>
            <a:ext cx="57252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^Reading Prior Match Data from ATP_matches file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32637" l="3603" r="43329" t="0"/>
          <a:stretch/>
        </p:blipFill>
        <p:spPr>
          <a:xfrm>
            <a:off x="1181925" y="726075"/>
            <a:ext cx="6780150" cy="40133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1249525" y="4844425"/>
            <a:ext cx="35745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3313"/>
            <a:ext cx="4419600" cy="357688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4342600" y="1054900"/>
            <a:ext cx="4516500" cy="3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Prior Match Data Attributes: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Tournament name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Court Surface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Final Score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Length of Game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Winner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500"/>
              <a:buFont typeface="Oxygen"/>
              <a:buChar char="●"/>
            </a:pPr>
            <a:r>
              <a:rPr b="1" lang="en" sz="25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Loser</a:t>
            </a:r>
            <a:endParaRPr b="1" sz="25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11254" l="4013" r="54943" t="22309"/>
          <a:stretch/>
        </p:blipFill>
        <p:spPr>
          <a:xfrm>
            <a:off x="755375" y="850075"/>
            <a:ext cx="3816627" cy="38612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4670325" y="952500"/>
            <a:ext cx="3984000" cy="3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Some rare data: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Aces for winner and loser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Time length of each row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Building Player Profiles: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Name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Dominant Hand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Height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Country of Origin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Win Ratio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Ranking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Total Minutes Played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1800"/>
              <a:buFont typeface="Oxygen"/>
              <a:buChar char="●"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Age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Data Preprocessing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600" y="787525"/>
            <a:ext cx="4182800" cy="42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5776425" y="2453963"/>
            <a:ext cx="2826900" cy="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&lt;Doing the same for the losing player</a:t>
            </a:r>
            <a:endParaRPr b="1" sz="18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11E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2170200" y="102425"/>
            <a:ext cx="4803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B2D140"/>
                </a:solidFill>
                <a:latin typeface="Raleway"/>
                <a:ea typeface="Raleway"/>
                <a:cs typeface="Raleway"/>
                <a:sym typeface="Raleway"/>
              </a:rPr>
              <a:t>Web Scraping</a:t>
            </a:r>
            <a:endParaRPr b="1" sz="3800">
              <a:solidFill>
                <a:srgbClr val="B2D1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15244" l="2862" r="49277" t="24310"/>
          <a:stretch/>
        </p:blipFill>
        <p:spPr>
          <a:xfrm>
            <a:off x="82550" y="799900"/>
            <a:ext cx="5246561" cy="43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4649825" y="1183975"/>
            <a:ext cx="3697200" cy="19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000"/>
              <a:buFont typeface="Oxygen"/>
              <a:buChar char="●"/>
            </a:pPr>
            <a:r>
              <a:rPr b="1" lang="en" sz="20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Ethical web scraping to ensure respect for public/private data</a:t>
            </a:r>
            <a:endParaRPr b="1" sz="20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B2D140"/>
              </a:buClr>
              <a:buSzPts val="2000"/>
              <a:buFont typeface="Oxygen"/>
              <a:buChar char="●"/>
            </a:pPr>
            <a:r>
              <a:rPr b="1" lang="en" sz="2000">
                <a:solidFill>
                  <a:srgbClr val="B2D140"/>
                </a:solidFill>
                <a:latin typeface="Oxygen"/>
                <a:ea typeface="Oxygen"/>
                <a:cs typeface="Oxygen"/>
                <a:sym typeface="Oxygen"/>
              </a:rPr>
              <a:t>Rankings for top 2000 currently active players</a:t>
            </a:r>
            <a:endParaRPr b="1" sz="2000">
              <a:solidFill>
                <a:srgbClr val="B2D14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grpSp>
        <p:nvGrpSpPr>
          <p:cNvPr id="113" name="Google Shape;113;p21"/>
          <p:cNvGrpSpPr/>
          <p:nvPr/>
        </p:nvGrpSpPr>
        <p:grpSpPr>
          <a:xfrm>
            <a:off x="3082968" y="2755068"/>
            <a:ext cx="5571095" cy="4580789"/>
            <a:chOff x="3749360" y="3339384"/>
            <a:chExt cx="4231105" cy="3699555"/>
          </a:xfrm>
        </p:grpSpPr>
        <p:pic>
          <p:nvPicPr>
            <p:cNvPr id="114" name="Google Shape;114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2081354">
              <a:off x="3914959" y="4289181"/>
              <a:ext cx="3899907" cy="17999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21"/>
            <p:cNvSpPr/>
            <p:nvPr/>
          </p:nvSpPr>
          <p:spPr>
            <a:xfrm>
              <a:off x="7485898" y="3810042"/>
              <a:ext cx="374678" cy="374089"/>
            </a:xfrm>
            <a:custGeom>
              <a:rect b="b" l="l" r="r" t="t"/>
              <a:pathLst>
                <a:path extrusionOk="0" h="12709" w="12729">
                  <a:moveTo>
                    <a:pt x="7089" y="894"/>
                  </a:moveTo>
                  <a:lnTo>
                    <a:pt x="7089" y="894"/>
                  </a:lnTo>
                  <a:cubicBezTo>
                    <a:pt x="8160" y="989"/>
                    <a:pt x="9137" y="1461"/>
                    <a:pt x="9956" y="2186"/>
                  </a:cubicBezTo>
                  <a:lnTo>
                    <a:pt x="8192" y="3950"/>
                  </a:lnTo>
                  <a:cubicBezTo>
                    <a:pt x="7436" y="3099"/>
                    <a:pt x="7089" y="1934"/>
                    <a:pt x="7089" y="894"/>
                  </a:cubicBezTo>
                  <a:close/>
                  <a:moveTo>
                    <a:pt x="10555" y="2721"/>
                  </a:moveTo>
                  <a:cubicBezTo>
                    <a:pt x="11248" y="3572"/>
                    <a:pt x="11689" y="4549"/>
                    <a:pt x="11847" y="5620"/>
                  </a:cubicBezTo>
                  <a:cubicBezTo>
                    <a:pt x="10775" y="5620"/>
                    <a:pt x="9673" y="5242"/>
                    <a:pt x="8791" y="4486"/>
                  </a:cubicBezTo>
                  <a:lnTo>
                    <a:pt x="10555" y="2721"/>
                  </a:lnTo>
                  <a:close/>
                  <a:moveTo>
                    <a:pt x="6270" y="831"/>
                  </a:moveTo>
                  <a:cubicBezTo>
                    <a:pt x="6207" y="2154"/>
                    <a:pt x="6680" y="3477"/>
                    <a:pt x="7593" y="4549"/>
                  </a:cubicBezTo>
                  <a:lnTo>
                    <a:pt x="6365" y="5777"/>
                  </a:lnTo>
                  <a:lnTo>
                    <a:pt x="2805" y="2186"/>
                  </a:lnTo>
                  <a:cubicBezTo>
                    <a:pt x="3781" y="1304"/>
                    <a:pt x="5010" y="831"/>
                    <a:pt x="6270" y="831"/>
                  </a:cubicBezTo>
                  <a:close/>
                  <a:moveTo>
                    <a:pt x="2206" y="2721"/>
                  </a:moveTo>
                  <a:lnTo>
                    <a:pt x="5798" y="6313"/>
                  </a:lnTo>
                  <a:lnTo>
                    <a:pt x="4569" y="7542"/>
                  </a:lnTo>
                  <a:cubicBezTo>
                    <a:pt x="3648" y="6620"/>
                    <a:pt x="2337" y="6028"/>
                    <a:pt x="958" y="6028"/>
                  </a:cubicBezTo>
                  <a:cubicBezTo>
                    <a:pt x="923" y="6028"/>
                    <a:pt x="887" y="6029"/>
                    <a:pt x="851" y="6029"/>
                  </a:cubicBezTo>
                  <a:cubicBezTo>
                    <a:pt x="946" y="4864"/>
                    <a:pt x="1387" y="3666"/>
                    <a:pt x="2206" y="2721"/>
                  </a:cubicBezTo>
                  <a:close/>
                  <a:moveTo>
                    <a:pt x="8192" y="5147"/>
                  </a:moveTo>
                  <a:cubicBezTo>
                    <a:pt x="9263" y="6029"/>
                    <a:pt x="10586" y="6470"/>
                    <a:pt x="11878" y="6470"/>
                  </a:cubicBezTo>
                  <a:cubicBezTo>
                    <a:pt x="11847" y="7699"/>
                    <a:pt x="11405" y="8959"/>
                    <a:pt x="10555" y="9936"/>
                  </a:cubicBezTo>
                  <a:lnTo>
                    <a:pt x="6963" y="6344"/>
                  </a:lnTo>
                  <a:lnTo>
                    <a:pt x="8192" y="5147"/>
                  </a:lnTo>
                  <a:close/>
                  <a:moveTo>
                    <a:pt x="1027" y="6910"/>
                  </a:moveTo>
                  <a:cubicBezTo>
                    <a:pt x="2180" y="6910"/>
                    <a:pt x="3239" y="7378"/>
                    <a:pt x="4002" y="8172"/>
                  </a:cubicBezTo>
                  <a:lnTo>
                    <a:pt x="2206" y="9967"/>
                  </a:lnTo>
                  <a:cubicBezTo>
                    <a:pt x="1450" y="9117"/>
                    <a:pt x="1009" y="8046"/>
                    <a:pt x="914" y="6911"/>
                  </a:cubicBezTo>
                  <a:cubicBezTo>
                    <a:pt x="952" y="6910"/>
                    <a:pt x="989" y="6910"/>
                    <a:pt x="1027" y="6910"/>
                  </a:cubicBezTo>
                  <a:close/>
                  <a:moveTo>
                    <a:pt x="4537" y="8770"/>
                  </a:moveTo>
                  <a:cubicBezTo>
                    <a:pt x="5104" y="9652"/>
                    <a:pt x="5325" y="10692"/>
                    <a:pt x="5199" y="11700"/>
                  </a:cubicBezTo>
                  <a:cubicBezTo>
                    <a:pt x="4285" y="11511"/>
                    <a:pt x="3498" y="11133"/>
                    <a:pt x="2805" y="10503"/>
                  </a:cubicBezTo>
                  <a:lnTo>
                    <a:pt x="4537" y="8770"/>
                  </a:lnTo>
                  <a:close/>
                  <a:moveTo>
                    <a:pt x="6365" y="6911"/>
                  </a:moveTo>
                  <a:lnTo>
                    <a:pt x="9956" y="10503"/>
                  </a:lnTo>
                  <a:cubicBezTo>
                    <a:pt x="8948" y="11399"/>
                    <a:pt x="7716" y="11847"/>
                    <a:pt x="6481" y="11847"/>
                  </a:cubicBezTo>
                  <a:cubicBezTo>
                    <a:pt x="6327" y="11847"/>
                    <a:pt x="6172" y="11840"/>
                    <a:pt x="6018" y="11826"/>
                  </a:cubicBezTo>
                  <a:cubicBezTo>
                    <a:pt x="6176" y="10566"/>
                    <a:pt x="5892" y="9274"/>
                    <a:pt x="5104" y="8172"/>
                  </a:cubicBezTo>
                  <a:lnTo>
                    <a:pt x="6365" y="6911"/>
                  </a:lnTo>
                  <a:close/>
                  <a:moveTo>
                    <a:pt x="6349" y="0"/>
                  </a:moveTo>
                  <a:cubicBezTo>
                    <a:pt x="2842" y="0"/>
                    <a:pt x="1" y="2821"/>
                    <a:pt x="1" y="6344"/>
                  </a:cubicBezTo>
                  <a:cubicBezTo>
                    <a:pt x="1" y="9873"/>
                    <a:pt x="2836" y="12708"/>
                    <a:pt x="6333" y="12708"/>
                  </a:cubicBezTo>
                  <a:cubicBezTo>
                    <a:pt x="9830" y="12708"/>
                    <a:pt x="12666" y="9873"/>
                    <a:pt x="12666" y="6344"/>
                  </a:cubicBezTo>
                  <a:cubicBezTo>
                    <a:pt x="12729" y="2973"/>
                    <a:pt x="10082" y="201"/>
                    <a:pt x="6743" y="12"/>
                  </a:cubicBezTo>
                  <a:cubicBezTo>
                    <a:pt x="6611" y="4"/>
                    <a:pt x="6479" y="0"/>
                    <a:pt x="6349" y="0"/>
                  </a:cubicBezTo>
                  <a:close/>
                </a:path>
              </a:pathLst>
            </a:custGeom>
            <a:solidFill>
              <a:srgbClr val="B2D1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5288125" y="3594104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7" name="Google Shape;117;p21"/>
            <p:cNvSpPr/>
            <p:nvPr/>
          </p:nvSpPr>
          <p:spPr>
            <a:xfrm>
              <a:off x="5288125" y="3648029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18" name="Google Shape;118;p21"/>
            <p:cNvSpPr/>
            <p:nvPr/>
          </p:nvSpPr>
          <p:spPr>
            <a:xfrm>
              <a:off x="5232675" y="3699229"/>
              <a:ext cx="2253225" cy="908375"/>
            </a:xfrm>
            <a:custGeom>
              <a:rect b="b" l="l" r="r" t="t"/>
              <a:pathLst>
                <a:path extrusionOk="0" h="36335" w="90129">
                  <a:moveTo>
                    <a:pt x="0" y="36336"/>
                  </a:moveTo>
                  <a:cubicBezTo>
                    <a:pt x="3103" y="20796"/>
                    <a:pt x="16824" y="4616"/>
                    <a:pt x="32364" y="1514"/>
                  </a:cubicBezTo>
                  <a:cubicBezTo>
                    <a:pt x="51455" y="-2297"/>
                    <a:pt x="72717" y="1411"/>
                    <a:pt x="90129" y="10117"/>
                  </a:cubicBezTo>
                </a:path>
              </a:pathLst>
            </a:custGeom>
            <a:noFill/>
            <a:ln cap="flat" cmpd="sng" w="38100">
              <a:solidFill>
                <a:srgbClr val="B2D140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169490"/>
      </a:accent4>
      <a:accent5>
        <a:srgbClr val="0E2DB4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